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90" r:id="rId3"/>
    <p:sldId id="291" r:id="rId4"/>
    <p:sldId id="289" r:id="rId5"/>
    <p:sldId id="293"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ED6"/>
    <a:srgbClr val="B3DCE2"/>
    <a:srgbClr val="47ABB9"/>
    <a:srgbClr val="CB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6" autoAdjust="0"/>
    <p:restoredTop sz="94075" autoAdjust="0"/>
  </p:normalViewPr>
  <p:slideViewPr>
    <p:cSldViewPr snapToGrid="0">
      <p:cViewPr varScale="1">
        <p:scale>
          <a:sx n="109" d="100"/>
          <a:sy n="109" d="100"/>
        </p:scale>
        <p:origin x="88" y="172"/>
      </p:cViewPr>
      <p:guideLst>
        <p:guide orient="horz" pos="2160"/>
        <p:guide pos="3840"/>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9A5FA-CEC5-43A5-8C1E-73DABB5F0634}" type="datetimeFigureOut">
              <a:rPr lang="zh-CN" altLang="en-US" smtClean="0"/>
              <a:pPr/>
              <a:t>2024/12/8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C4B7A-092B-4026-9B38-6FEE49FB5982}" type="slidenum">
              <a:rPr lang="zh-CN" altLang="en-US" smtClean="0"/>
              <a:pPr/>
              <a:t>‹#›</a:t>
            </a:fld>
            <a:endParaRPr lang="zh-CN" altLang="en-US"/>
          </a:p>
        </p:txBody>
      </p:sp>
    </p:spTree>
    <p:extLst>
      <p:ext uri="{BB962C8B-B14F-4D97-AF65-F5344CB8AC3E}">
        <p14:creationId xmlns:p14="http://schemas.microsoft.com/office/powerpoint/2010/main" val="355251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extLst>
      <p:ext uri="{BB962C8B-B14F-4D97-AF65-F5344CB8AC3E}">
        <p14:creationId xmlns:p14="http://schemas.microsoft.com/office/powerpoint/2010/main" val="136805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70D3-B266-BB35-E836-400B45EE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E284E-36A4-BB45-BD70-5495DC9B114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DAEDF6-4DA9-3E71-DA5B-26160975EDDB}"/>
              </a:ext>
            </a:extLst>
          </p:cNvPr>
          <p:cNvSpPr>
            <a:spLocks noGrp="1"/>
          </p:cNvSpPr>
          <p:nvPr>
            <p:ph type="body" idx="1"/>
          </p:nvPr>
        </p:nvSpPr>
        <p:spPr/>
        <p:txBody>
          <a:bodyPr/>
          <a:lstStyle/>
          <a:p>
            <a:endParaRPr lang="id-ID"/>
          </a:p>
        </p:txBody>
      </p:sp>
      <p:sp>
        <p:nvSpPr>
          <p:cNvPr id="4" name="Slide Number Placeholder 3">
            <a:extLst>
              <a:ext uri="{FF2B5EF4-FFF2-40B4-BE49-F238E27FC236}">
                <a16:creationId xmlns:a16="http://schemas.microsoft.com/office/drawing/2014/main" id="{FE2E7E4B-2B6E-36A8-7AFD-C869A771571A}"/>
              </a:ext>
            </a:extLst>
          </p:cNvPr>
          <p:cNvSpPr>
            <a:spLocks noGrp="1"/>
          </p:cNvSpPr>
          <p:nvPr>
            <p:ph type="sldNum" sz="quarter" idx="10"/>
          </p:nvPr>
        </p:nvSpPr>
        <p:spPr/>
        <p:txBody>
          <a:bodyPr/>
          <a:lstStyle/>
          <a:p>
            <a:fld id="{74D1495A-DD81-44F4-9F54-1F39867BF2D9}" type="slidenum">
              <a:rPr lang="en-US" smtClean="0"/>
              <a:t>2</a:t>
            </a:fld>
            <a:endParaRPr lang="en-US"/>
          </a:p>
        </p:txBody>
      </p:sp>
    </p:spTree>
    <p:extLst>
      <p:ext uri="{BB962C8B-B14F-4D97-AF65-F5344CB8AC3E}">
        <p14:creationId xmlns:p14="http://schemas.microsoft.com/office/powerpoint/2010/main" val="234444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D927-FDBC-360E-8C38-FCBF45AF1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E8584-4F47-6965-8898-653D7F1D7F3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64791E9-D694-924C-2EB4-56DEB4AFAAD3}"/>
              </a:ext>
            </a:extLst>
          </p:cNvPr>
          <p:cNvSpPr>
            <a:spLocks noGrp="1"/>
          </p:cNvSpPr>
          <p:nvPr>
            <p:ph type="body" idx="1"/>
          </p:nvPr>
        </p:nvSpPr>
        <p:spPr/>
        <p:txBody>
          <a:bodyPr/>
          <a:lstStyle/>
          <a:p>
            <a:endParaRPr lang="id-ID"/>
          </a:p>
        </p:txBody>
      </p:sp>
      <p:sp>
        <p:nvSpPr>
          <p:cNvPr id="4" name="Slide Number Placeholder 3">
            <a:extLst>
              <a:ext uri="{FF2B5EF4-FFF2-40B4-BE49-F238E27FC236}">
                <a16:creationId xmlns:a16="http://schemas.microsoft.com/office/drawing/2014/main" id="{DD64E1EA-4772-5E40-EA64-BEF9B321904B}"/>
              </a:ext>
            </a:extLst>
          </p:cNvPr>
          <p:cNvSpPr>
            <a:spLocks noGrp="1"/>
          </p:cNvSpPr>
          <p:nvPr>
            <p:ph type="sldNum" sz="quarter" idx="10"/>
          </p:nvPr>
        </p:nvSpPr>
        <p:spPr/>
        <p:txBody>
          <a:bodyPr/>
          <a:lstStyle/>
          <a:p>
            <a:fld id="{74D1495A-DD81-44F4-9F54-1F39867BF2D9}" type="slidenum">
              <a:rPr lang="en-US" smtClean="0"/>
              <a:t>3</a:t>
            </a:fld>
            <a:endParaRPr lang="en-US"/>
          </a:p>
        </p:txBody>
      </p:sp>
    </p:spTree>
    <p:extLst>
      <p:ext uri="{BB962C8B-B14F-4D97-AF65-F5344CB8AC3E}">
        <p14:creationId xmlns:p14="http://schemas.microsoft.com/office/powerpoint/2010/main" val="300483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80866" y="181308"/>
            <a:ext cx="10515600" cy="580806"/>
          </a:xfrm>
        </p:spPr>
        <p:txBody>
          <a:bodyPr>
            <a:normAutofit/>
          </a:bodyPr>
          <a:lstStyle>
            <a:lvl1pPr>
              <a:defRPr sz="2800" b="1">
                <a:solidFill>
                  <a:srgbClr val="47ABB9"/>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6" name="矩形 5"/>
          <p:cNvSpPr/>
          <p:nvPr userDrawn="1"/>
        </p:nvSpPr>
        <p:spPr>
          <a:xfrm>
            <a:off x="0" y="898639"/>
            <a:ext cx="12192000" cy="595936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15425" y="147861"/>
            <a:ext cx="2238375" cy="647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2024/12/8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3.xml"/><Relationship Id="rId7" Type="http://schemas.openxmlformats.org/officeDocument/2006/relationships/notesSlide" Target="../notesSlides/notesSlide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78445" y="3288869"/>
            <a:ext cx="5827750" cy="1015663"/>
          </a:xfrm>
          <a:prstGeom prst="rect">
            <a:avLst/>
          </a:prstGeom>
          <a:noFill/>
        </p:spPr>
        <p:txBody>
          <a:bodyPr wrap="none" rtlCol="0">
            <a:spAutoFit/>
          </a:bodyPr>
          <a:lstStyle/>
          <a:p>
            <a:pPr algn="ctr"/>
            <a:r>
              <a:rPr kumimoji="1" lang="en-US" altLang="zh-CN" sz="6000" b="1" dirty="0">
                <a:solidFill>
                  <a:srgbClr val="47ABB9"/>
                </a:solidFill>
                <a:latin typeface="+mj-lt"/>
                <a:cs typeface="Times New Roman" panose="02020603050405020304" pitchFamily="18" charset="0"/>
              </a:rPr>
              <a:t>Nature’s Call </a:t>
            </a:r>
            <a:endParaRPr kumimoji="1" lang="zh-CN" altLang="en-US" sz="6000" b="1" dirty="0">
              <a:solidFill>
                <a:srgbClr val="47ABB9"/>
              </a:solidFill>
              <a:latin typeface="+mj-lt"/>
              <a:cs typeface="Times New Roman" panose="02020603050405020304" pitchFamily="18" charset="0"/>
            </a:endParaRPr>
          </a:p>
        </p:txBody>
      </p:sp>
      <p:sp>
        <p:nvSpPr>
          <p:cNvPr id="4" name="文本框 3"/>
          <p:cNvSpPr txBox="1"/>
          <p:nvPr/>
        </p:nvSpPr>
        <p:spPr>
          <a:xfrm>
            <a:off x="4334408" y="2691110"/>
            <a:ext cx="3715825" cy="523220"/>
          </a:xfrm>
          <a:prstGeom prst="rect">
            <a:avLst/>
          </a:prstGeom>
          <a:noFill/>
        </p:spPr>
        <p:txBody>
          <a:bodyPr wrap="none" rtlCol="0">
            <a:spAutoFit/>
          </a:bodyPr>
          <a:lstStyle/>
          <a:p>
            <a:pPr algn="ct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Group Presentation</a:t>
            </a:r>
            <a:endPar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pic>
        <p:nvPicPr>
          <p:cNvPr id="2" name="Joel Hanson - Traveling L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798979" y="-1869830"/>
            <a:ext cx="609600" cy="609600"/>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9877" y="1051673"/>
            <a:ext cx="4044875" cy="1478682"/>
          </a:xfrm>
          <a:prstGeom prst="rect">
            <a:avLst/>
          </a:prstGeom>
        </p:spPr>
      </p:pic>
      <p:sp>
        <p:nvSpPr>
          <p:cNvPr id="7" name="矩形 6">
            <a:extLst>
              <a:ext uri="{FF2B5EF4-FFF2-40B4-BE49-F238E27FC236}">
                <a16:creationId xmlns:a16="http://schemas.microsoft.com/office/drawing/2014/main" id="{8CE5E7E7-93E3-BFA0-4F9C-0899A7CCE551}"/>
              </a:ext>
            </a:extLst>
          </p:cNvPr>
          <p:cNvSpPr/>
          <p:nvPr/>
        </p:nvSpPr>
        <p:spPr>
          <a:xfrm>
            <a:off x="4211961" y="4616543"/>
            <a:ext cx="3756093" cy="707886"/>
          </a:xfrm>
          <a:prstGeom prst="rect">
            <a:avLst/>
          </a:prstGeom>
          <a:noFill/>
          <a:ln>
            <a:noFill/>
          </a:ln>
        </p:spPr>
        <p:txBody>
          <a:bodyPr wrap="none" rtlCol="0" anchor="t">
            <a:spAutoFit/>
            <a:scene3d>
              <a:camera prst="orthographicFront"/>
              <a:lightRig rig="harsh" dir="t"/>
            </a:scene3d>
            <a:sp3d prstMaterial="matte">
              <a:contourClr>
                <a:schemeClr val="bg1">
                  <a:lumMod val="65000"/>
                </a:schemeClr>
              </a:contourClr>
            </a:sp3d>
          </a:bodyPr>
          <a:lstStyle/>
          <a:p>
            <a:pPr algn="ctr"/>
            <a:r>
              <a:rPr lang="en-US" altLang="zh-CN" sz="4000" b="1" dirty="0">
                <a:ln/>
                <a:solidFill>
                  <a:schemeClr val="accent3"/>
                </a:solidFill>
                <a:effectLst/>
                <a:latin typeface="+mj-ea"/>
                <a:ea typeface="+mj-ea"/>
              </a:rPr>
              <a:t>Poster Design</a:t>
            </a:r>
          </a:p>
        </p:txBody>
      </p:sp>
      <p:sp>
        <p:nvSpPr>
          <p:cNvPr id="8" name="文本框 7">
            <a:extLst>
              <a:ext uri="{FF2B5EF4-FFF2-40B4-BE49-F238E27FC236}">
                <a16:creationId xmlns:a16="http://schemas.microsoft.com/office/drawing/2014/main" id="{ABB9850C-E1EC-7A2C-BDFC-4F7D7256B1AF}"/>
              </a:ext>
            </a:extLst>
          </p:cNvPr>
          <p:cNvSpPr txBox="1"/>
          <p:nvPr/>
        </p:nvSpPr>
        <p:spPr>
          <a:xfrm>
            <a:off x="3830289" y="5636440"/>
            <a:ext cx="7479665" cy="460375"/>
          </a:xfrm>
          <a:prstGeom prst="rect">
            <a:avLst/>
          </a:prstGeom>
          <a:noFill/>
        </p:spPr>
        <p:txBody>
          <a:bodyPr wrap="square" rtlCol="0">
            <a:spAutoFit/>
          </a:bodyPr>
          <a:lstStyle/>
          <a:p>
            <a:r>
              <a:rPr lang="en-US" altLang="zh-CN" sz="2400" dirty="0">
                <a:latin typeface="+mn-ea"/>
              </a:rPr>
              <a:t>Presentation Group : Group 5</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9"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7412-6211-0D91-D598-1BAA2AFE7105}"/>
            </a:ext>
          </a:extLst>
        </p:cNvPr>
        <p:cNvGrpSpPr/>
        <p:nvPr/>
      </p:nvGrpSpPr>
      <p:grpSpPr>
        <a:xfrm>
          <a:off x="0" y="0"/>
          <a:ext cx="0" cy="0"/>
          <a:chOff x="0" y="0"/>
          <a:chExt cx="0" cy="0"/>
        </a:xfrm>
      </p:grpSpPr>
      <p:sp>
        <p:nvSpPr>
          <p:cNvPr id="2" name="标题 20">
            <a:extLst>
              <a:ext uri="{FF2B5EF4-FFF2-40B4-BE49-F238E27FC236}">
                <a16:creationId xmlns:a16="http://schemas.microsoft.com/office/drawing/2014/main" id="{1F7EADE6-9793-D7FB-B991-591975A2CEDE}"/>
              </a:ext>
            </a:extLst>
          </p:cNvPr>
          <p:cNvSpPr>
            <a:spLocks noGrp="1"/>
          </p:cNvSpPr>
          <p:nvPr>
            <p:ph type="title"/>
          </p:nvPr>
        </p:nvSpPr>
        <p:spPr>
          <a:xfrm>
            <a:off x="180866" y="181308"/>
            <a:ext cx="10515600" cy="580806"/>
          </a:xfrm>
        </p:spPr>
        <p:txBody>
          <a:bodyPr/>
          <a:lstStyle/>
          <a:p>
            <a:r>
              <a:rPr lang="en-US" altLang="zh-CN" dirty="0"/>
              <a:t>Environmental Problems</a:t>
            </a:r>
            <a:endParaRPr lang="zh-CN" altLang="en-US" dirty="0"/>
          </a:p>
        </p:txBody>
      </p:sp>
      <p:sp>
        <p:nvSpPr>
          <p:cNvPr id="39" name="矩形 38">
            <a:extLst>
              <a:ext uri="{FF2B5EF4-FFF2-40B4-BE49-F238E27FC236}">
                <a16:creationId xmlns:a16="http://schemas.microsoft.com/office/drawing/2014/main" id="{4C77671C-D710-B7F0-11F2-D9784B87CC6C}"/>
              </a:ext>
            </a:extLst>
          </p:cNvPr>
          <p:cNvSpPr/>
          <p:nvPr/>
        </p:nvSpPr>
        <p:spPr>
          <a:xfrm>
            <a:off x="298096" y="1321713"/>
            <a:ext cx="6095207" cy="1782796"/>
          </a:xfrm>
          <a:prstGeom prst="rect">
            <a:avLst/>
          </a:prstGeom>
        </p:spPr>
        <p:txBody>
          <a:bodyPr>
            <a:spAutoFit/>
          </a:bodyPr>
          <a:lstStyle/>
          <a:p>
            <a:pPr>
              <a:lnSpc>
                <a:spcPct val="150000"/>
              </a:lnSpc>
            </a:pPr>
            <a:r>
              <a:rPr lang="en-US" altLang="zh-CN" sz="1500" dirty="0">
                <a:solidFill>
                  <a:schemeClr val="tx1">
                    <a:lumMod val="50000"/>
                    <a:lumOff val="50000"/>
                  </a:schemeClr>
                </a:solidFill>
                <a:latin typeface="微软雅黑" panose="020B0503020204020204" charset="-122"/>
                <a:ea typeface="微软雅黑" panose="020B0503020204020204" charset="-122"/>
              </a:rPr>
              <a:t>Environmental problems include climate change, pollution, deforestation, and biodiversity loss. Currently, global temperatures are rising, plastic and air pollution persist, forests are shrinking, and many species face extinction due to human activity.</a:t>
            </a:r>
            <a:endParaRPr lang="zh-CN" altLang="en-US" sz="1500" dirty="0">
              <a:solidFill>
                <a:schemeClr val="tx1">
                  <a:lumMod val="50000"/>
                  <a:lumOff val="50000"/>
                </a:schemeClr>
              </a:solidFill>
              <a:latin typeface="微软雅黑" panose="020B0503020204020204" charset="-122"/>
              <a:ea typeface="微软雅黑" panose="020B0503020204020204" charset="-122"/>
            </a:endParaRPr>
          </a:p>
        </p:txBody>
      </p:sp>
      <p:pic>
        <p:nvPicPr>
          <p:cNvPr id="41" name="图片 40">
            <a:extLst>
              <a:ext uri="{FF2B5EF4-FFF2-40B4-BE49-F238E27FC236}">
                <a16:creationId xmlns:a16="http://schemas.microsoft.com/office/drawing/2014/main" id="{5C38D94D-DAE9-6CC7-11B9-486827B7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51" y="3279015"/>
            <a:ext cx="4594195" cy="3051368"/>
          </a:xfrm>
          <a:prstGeom prst="rect">
            <a:avLst/>
          </a:prstGeom>
        </p:spPr>
      </p:pic>
      <p:pic>
        <p:nvPicPr>
          <p:cNvPr id="45" name="图片 44">
            <a:extLst>
              <a:ext uri="{FF2B5EF4-FFF2-40B4-BE49-F238E27FC236}">
                <a16:creationId xmlns:a16="http://schemas.microsoft.com/office/drawing/2014/main" id="{41A065B8-3AE7-DDFE-9723-58518D27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26012"/>
            <a:ext cx="6033412" cy="4249692"/>
          </a:xfrm>
          <a:prstGeom prst="rect">
            <a:avLst/>
          </a:prstGeom>
        </p:spPr>
      </p:pic>
    </p:spTree>
    <p:extLst>
      <p:ext uri="{BB962C8B-B14F-4D97-AF65-F5344CB8AC3E}">
        <p14:creationId xmlns:p14="http://schemas.microsoft.com/office/powerpoint/2010/main" val="229681810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416D-1967-BC19-512B-9528D2EAFF58}"/>
            </a:ext>
          </a:extLst>
        </p:cNvPr>
        <p:cNvGrpSpPr/>
        <p:nvPr/>
      </p:nvGrpSpPr>
      <p:grpSpPr>
        <a:xfrm>
          <a:off x="0" y="0"/>
          <a:ext cx="0" cy="0"/>
          <a:chOff x="0" y="0"/>
          <a:chExt cx="0" cy="0"/>
        </a:xfrm>
      </p:grpSpPr>
      <p:sp>
        <p:nvSpPr>
          <p:cNvPr id="2" name="标题 20">
            <a:extLst>
              <a:ext uri="{FF2B5EF4-FFF2-40B4-BE49-F238E27FC236}">
                <a16:creationId xmlns:a16="http://schemas.microsoft.com/office/drawing/2014/main" id="{FA65B026-2BFD-B771-0D08-2D0C87B788DC}"/>
              </a:ext>
            </a:extLst>
          </p:cNvPr>
          <p:cNvSpPr>
            <a:spLocks noGrp="1"/>
          </p:cNvSpPr>
          <p:nvPr>
            <p:ph type="title"/>
          </p:nvPr>
        </p:nvSpPr>
        <p:spPr>
          <a:xfrm>
            <a:off x="180866" y="181308"/>
            <a:ext cx="10515600" cy="580806"/>
          </a:xfrm>
        </p:spPr>
        <p:txBody>
          <a:bodyPr/>
          <a:lstStyle/>
          <a:p>
            <a:r>
              <a:rPr lang="en-US" altLang="zh-CN"/>
              <a:t>Address them!</a:t>
            </a:r>
            <a:endParaRPr lang="zh-CN" altLang="en-US" dirty="0"/>
          </a:p>
        </p:txBody>
      </p:sp>
      <p:sp>
        <p:nvSpPr>
          <p:cNvPr id="39" name="矩形 38">
            <a:extLst>
              <a:ext uri="{FF2B5EF4-FFF2-40B4-BE49-F238E27FC236}">
                <a16:creationId xmlns:a16="http://schemas.microsoft.com/office/drawing/2014/main" id="{58A55E32-5D5D-2EF2-052B-56D76FFDFC17}"/>
              </a:ext>
            </a:extLst>
          </p:cNvPr>
          <p:cNvSpPr/>
          <p:nvPr/>
        </p:nvSpPr>
        <p:spPr>
          <a:xfrm>
            <a:off x="298096" y="1321713"/>
            <a:ext cx="6095207" cy="397801"/>
          </a:xfrm>
          <a:prstGeom prst="rect">
            <a:avLst/>
          </a:prstGeom>
        </p:spPr>
        <p:txBody>
          <a:bodyPr>
            <a:spAutoFit/>
          </a:bodyPr>
          <a:lstStyle/>
          <a:p>
            <a:pPr>
              <a:lnSpc>
                <a:spcPct val="150000"/>
              </a:lnSpc>
            </a:pPr>
            <a:endParaRPr lang="zh-CN" altLang="en-US" sz="1500" dirty="0">
              <a:solidFill>
                <a:schemeClr val="tx1">
                  <a:lumMod val="50000"/>
                  <a:lumOff val="50000"/>
                </a:schemeClr>
              </a:solidFill>
              <a:latin typeface="微软雅黑" panose="020B0503020204020204" charset="-122"/>
              <a:ea typeface="微软雅黑" panose="020B0503020204020204" charset="-122"/>
            </a:endParaRPr>
          </a:p>
        </p:txBody>
      </p:sp>
      <p:sp>
        <p:nvSpPr>
          <p:cNvPr id="6" name="文本框 5">
            <a:extLst>
              <a:ext uri="{FF2B5EF4-FFF2-40B4-BE49-F238E27FC236}">
                <a16:creationId xmlns:a16="http://schemas.microsoft.com/office/drawing/2014/main" id="{FF1944AB-2688-4816-1E54-7BD9D6892E1E}"/>
              </a:ext>
            </a:extLst>
          </p:cNvPr>
          <p:cNvSpPr txBox="1"/>
          <p:nvPr/>
        </p:nvSpPr>
        <p:spPr>
          <a:xfrm>
            <a:off x="609600" y="1520613"/>
            <a:ext cx="2856872" cy="1569660"/>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Reduce emissions</a:t>
            </a:r>
          </a:p>
          <a:p>
            <a:pPr marL="285750" indent="-285750">
              <a:buFont typeface="Arial" panose="020B0604020202020204" pitchFamily="34" charset="0"/>
              <a:buChar char="•"/>
            </a:pPr>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Cut pollution</a:t>
            </a:r>
          </a:p>
          <a:p>
            <a:pPr marL="285750" indent="-285750">
              <a:buFont typeface="Arial" panose="020B0604020202020204" pitchFamily="34" charset="0"/>
              <a:buChar char="•"/>
            </a:pPr>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Promote awareness</a:t>
            </a:r>
          </a:p>
          <a:p>
            <a:pPr marL="285750" indent="-285750">
              <a:buFont typeface="Arial" panose="020B0604020202020204" pitchFamily="34" charset="0"/>
              <a:buChar char="•"/>
            </a:pPr>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Global cooperation</a:t>
            </a:r>
            <a:endParaRPr lang="zh-CN" altLang="en-US"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83D2D7BD-1336-452C-FD88-C7152C609D53}"/>
              </a:ext>
            </a:extLst>
          </p:cNvPr>
          <p:cNvSpPr txBox="1"/>
          <p:nvPr/>
        </p:nvSpPr>
        <p:spPr>
          <a:xfrm>
            <a:off x="5931876" y="2305443"/>
            <a:ext cx="5728812" cy="2308324"/>
          </a:xfrm>
          <a:prstGeom prst="rect">
            <a:avLst/>
          </a:prstGeom>
          <a:noFill/>
        </p:spPr>
        <p:txBody>
          <a:bodyPr wrap="square" rtlCol="0">
            <a:spAutoFit/>
          </a:bodyPr>
          <a:lstStyle/>
          <a:p>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And that's what nature is calling. Not only does the call mean “the power of nature to heal people”, but it also call on us to improve the poor situation.</a:t>
            </a:r>
          </a:p>
          <a:p>
            <a:r>
              <a:rPr lang="en-US" altLang="zh-CN" sz="2400" dirty="0">
                <a:solidFill>
                  <a:schemeClr val="tx1">
                    <a:lumMod val="50000"/>
                    <a:lumOff val="50000"/>
                  </a:schemeClr>
                </a:solidFill>
                <a:latin typeface="Times New Roman" panose="02020603050405020304" pitchFamily="18" charset="0"/>
                <a:ea typeface="微软雅黑" panose="020B0503020204020204" charset="-122"/>
                <a:cs typeface="Times New Roman" panose="02020603050405020304" pitchFamily="18" charset="0"/>
              </a:rPr>
              <a:t>We should answer the nature’s call and take action in no time.</a:t>
            </a:r>
          </a:p>
        </p:txBody>
      </p:sp>
      <p:pic>
        <p:nvPicPr>
          <p:cNvPr id="10" name="图片 9">
            <a:extLst>
              <a:ext uri="{FF2B5EF4-FFF2-40B4-BE49-F238E27FC236}">
                <a16:creationId xmlns:a16="http://schemas.microsoft.com/office/drawing/2014/main" id="{6D9E1ADA-4F3B-391B-2DA4-FC320634A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198711"/>
            <a:ext cx="4706815" cy="3530112"/>
          </a:xfrm>
          <a:prstGeom prst="rect">
            <a:avLst/>
          </a:prstGeom>
        </p:spPr>
      </p:pic>
    </p:spTree>
    <p:extLst>
      <p:ext uri="{BB962C8B-B14F-4D97-AF65-F5344CB8AC3E}">
        <p14:creationId xmlns:p14="http://schemas.microsoft.com/office/powerpoint/2010/main" val="24407758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A404E4-ADF0-429F-573B-3CA6DBC642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7201" y="1136653"/>
            <a:ext cx="4001036" cy="5659940"/>
          </a:xfrm>
          <a:prstGeom prst="rect">
            <a:avLst/>
          </a:prstGeom>
        </p:spPr>
      </p:pic>
      <p:sp>
        <p:nvSpPr>
          <p:cNvPr id="5" name="文本框 4"/>
          <p:cNvSpPr txBox="1"/>
          <p:nvPr/>
        </p:nvSpPr>
        <p:spPr>
          <a:xfrm>
            <a:off x="325661" y="1719542"/>
            <a:ext cx="2125930" cy="1015663"/>
          </a:xfrm>
          <a:prstGeom prst="rect">
            <a:avLst/>
          </a:prstGeom>
        </p:spPr>
        <p:txBody>
          <a:bodyPr wrap="square">
            <a:spAutoFit/>
          </a:bodyPr>
          <a:lstStyle/>
          <a:p>
            <a:pPr marL="0" indent="0" algn="l" defTabSz="266700">
              <a:spcBef>
                <a:spcPct val="0"/>
              </a:spcBef>
              <a:spcAft>
                <a:spcPct val="0"/>
              </a:spcAft>
            </a:pPr>
            <a:r>
              <a:rPr lang="en-US" altLang="zh-CN" sz="2000" b="1" dirty="0">
                <a:solidFill>
                  <a:schemeClr val="tx1">
                    <a:lumMod val="50000"/>
                    <a:lumOff val="50000"/>
                  </a:schemeClr>
                </a:solidFill>
                <a:latin typeface="Papurus" charset="0"/>
                <a:ea typeface="微软雅黑" panose="020B0503020204020204" charset="-122"/>
              </a:rPr>
              <a:t>The text at the top, "ANSWER NATURE'S CALL"</a:t>
            </a:r>
          </a:p>
        </p:txBody>
      </p:sp>
      <p:sp>
        <p:nvSpPr>
          <p:cNvPr id="7" name="文本框 6"/>
          <p:cNvSpPr txBox="1"/>
          <p:nvPr/>
        </p:nvSpPr>
        <p:spPr>
          <a:xfrm>
            <a:off x="154208" y="3677515"/>
            <a:ext cx="3119457" cy="1631216"/>
          </a:xfrm>
          <a:prstGeom prst="rect">
            <a:avLst/>
          </a:prstGeom>
        </p:spPr>
        <p:txBody>
          <a:bodyPr wrap="square">
            <a:spAutoFit/>
          </a:bodyPr>
          <a:lstStyle>
            <a:defPPr>
              <a:defRPr lang="zh-CN"/>
            </a:defPPr>
            <a:lvl1pPr indent="0" defTabSz="266700">
              <a:spcBef>
                <a:spcPct val="0"/>
              </a:spcBef>
              <a:spcAft>
                <a:spcPct val="0"/>
              </a:spcAft>
              <a:defRPr sz="2000" b="1">
                <a:solidFill>
                  <a:schemeClr val="tx1">
                    <a:lumMod val="50000"/>
                    <a:lumOff val="50000"/>
                  </a:schemeClr>
                </a:solidFill>
                <a:latin typeface="Papurus" charset="0"/>
                <a:ea typeface="微软雅黑" panose="020B0503020204020204" charset="-122"/>
              </a:defRPr>
            </a:lvl1pPr>
          </a:lstStyle>
          <a:p>
            <a:r>
              <a:rPr lang="en-US" altLang="zh-CN" dirty="0"/>
              <a:t>The use of hashtags like "#I'm here, but not forever," and others create a sense of urgency and personal connection</a:t>
            </a:r>
          </a:p>
        </p:txBody>
      </p:sp>
      <p:sp>
        <p:nvSpPr>
          <p:cNvPr id="8" name="文本框 7"/>
          <p:cNvSpPr txBox="1"/>
          <p:nvPr/>
        </p:nvSpPr>
        <p:spPr>
          <a:xfrm>
            <a:off x="9085383" y="3677515"/>
            <a:ext cx="2643803" cy="707886"/>
          </a:xfrm>
          <a:prstGeom prst="rect">
            <a:avLst/>
          </a:prstGeom>
        </p:spPr>
        <p:txBody>
          <a:bodyPr wrap="square">
            <a:spAutoFit/>
          </a:bodyPr>
          <a:lstStyle/>
          <a:p>
            <a:pPr marL="0" indent="0" algn="l" defTabSz="266700">
              <a:spcBef>
                <a:spcPct val="0"/>
              </a:spcBef>
              <a:spcAft>
                <a:spcPct val="0"/>
              </a:spcAft>
            </a:pPr>
            <a:r>
              <a:rPr lang="en-US" altLang="zh-CN" sz="2000" b="1" dirty="0">
                <a:solidFill>
                  <a:schemeClr val="tx1">
                    <a:lumMod val="50000"/>
                    <a:lumOff val="50000"/>
                  </a:schemeClr>
                </a:solidFill>
                <a:latin typeface="Papurus" charset="0"/>
                <a:ea typeface="微软雅黑" panose="020B0503020204020204" charset="-122"/>
              </a:rPr>
              <a:t>The title "Nature's Call" in bold </a:t>
            </a:r>
          </a:p>
        </p:txBody>
      </p:sp>
      <p:sp>
        <p:nvSpPr>
          <p:cNvPr id="9" name="文本框 8"/>
          <p:cNvSpPr txBox="1"/>
          <p:nvPr/>
        </p:nvSpPr>
        <p:spPr>
          <a:xfrm>
            <a:off x="9085383" y="4811337"/>
            <a:ext cx="3146425" cy="1938992"/>
          </a:xfrm>
          <a:prstGeom prst="rect">
            <a:avLst/>
          </a:prstGeom>
        </p:spPr>
        <p:txBody>
          <a:bodyPr wrap="square">
            <a:spAutoFit/>
          </a:bodyPr>
          <a:lstStyle/>
          <a:p>
            <a:pPr marL="0" indent="0" algn="l" defTabSz="266700">
              <a:spcBef>
                <a:spcPct val="0"/>
              </a:spcBef>
              <a:spcAft>
                <a:spcPct val="0"/>
              </a:spcAft>
            </a:pPr>
            <a:r>
              <a:rPr lang="en-US" altLang="zh-CN" sz="2000" b="1" dirty="0">
                <a:solidFill>
                  <a:schemeClr val="tx1">
                    <a:lumMod val="50000"/>
                    <a:lumOff val="50000"/>
                  </a:schemeClr>
                </a:solidFill>
                <a:latin typeface="Papurus" charset="0"/>
                <a:ea typeface="微软雅黑" panose="020B0503020204020204" charset="-122"/>
              </a:rPr>
              <a:t>The final message at the bottom, "The call of nature is louder than ever. It's not just a plea; it's a demand for change. Together, we can turn the ride."</a:t>
            </a:r>
          </a:p>
        </p:txBody>
      </p:sp>
      <p:cxnSp>
        <p:nvCxnSpPr>
          <p:cNvPr id="85" name="Elbow Connector 84"/>
          <p:cNvCxnSpPr>
            <a:cxnSpLocks/>
          </p:cNvCxnSpPr>
          <p:nvPr>
            <p:custDataLst>
              <p:tags r:id="rId1"/>
            </p:custDataLst>
          </p:nvPr>
        </p:nvCxnSpPr>
        <p:spPr>
          <a:xfrm rot="10800000" flipV="1">
            <a:off x="2562961" y="1271954"/>
            <a:ext cx="1635553" cy="895176"/>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7" name="Elbow Connector 84">
            <a:extLst>
              <a:ext uri="{FF2B5EF4-FFF2-40B4-BE49-F238E27FC236}">
                <a16:creationId xmlns:a16="http://schemas.microsoft.com/office/drawing/2014/main" id="{03597FA1-19F6-07D3-952A-99F637048757}"/>
              </a:ext>
            </a:extLst>
          </p:cNvPr>
          <p:cNvCxnSpPr>
            <a:cxnSpLocks/>
          </p:cNvCxnSpPr>
          <p:nvPr>
            <p:custDataLst>
              <p:tags r:id="rId2"/>
            </p:custDataLst>
          </p:nvPr>
        </p:nvCxnSpPr>
        <p:spPr>
          <a:xfrm rot="10800000" flipV="1">
            <a:off x="3431822" y="3164464"/>
            <a:ext cx="1223892" cy="1174771"/>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Elbow Connector 84">
            <a:extLst>
              <a:ext uri="{FF2B5EF4-FFF2-40B4-BE49-F238E27FC236}">
                <a16:creationId xmlns:a16="http://schemas.microsoft.com/office/drawing/2014/main" id="{1F45D613-7081-835D-0637-E556C60122B3}"/>
              </a:ext>
            </a:extLst>
          </p:cNvPr>
          <p:cNvCxnSpPr>
            <a:cxnSpLocks/>
          </p:cNvCxnSpPr>
          <p:nvPr>
            <p:custDataLst>
              <p:tags r:id="rId3"/>
            </p:custDataLst>
          </p:nvPr>
        </p:nvCxnSpPr>
        <p:spPr>
          <a:xfrm flipV="1">
            <a:off x="7690338" y="5693920"/>
            <a:ext cx="1244116" cy="712742"/>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Elbow Connector 84">
            <a:extLst>
              <a:ext uri="{FF2B5EF4-FFF2-40B4-BE49-F238E27FC236}">
                <a16:creationId xmlns:a16="http://schemas.microsoft.com/office/drawing/2014/main" id="{6412BE68-A1D3-E4FE-C53F-F10DF6E928B1}"/>
              </a:ext>
            </a:extLst>
          </p:cNvPr>
          <p:cNvCxnSpPr>
            <a:cxnSpLocks/>
          </p:cNvCxnSpPr>
          <p:nvPr>
            <p:custDataLst>
              <p:tags r:id="rId4"/>
            </p:custDataLst>
          </p:nvPr>
        </p:nvCxnSpPr>
        <p:spPr>
          <a:xfrm flipV="1">
            <a:off x="7844419" y="3966623"/>
            <a:ext cx="997932" cy="181121"/>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15373DD-6763-B099-E9AE-024D99EC3D47}"/>
              </a:ext>
            </a:extLst>
          </p:cNvPr>
          <p:cNvSpPr txBox="1"/>
          <p:nvPr/>
        </p:nvSpPr>
        <p:spPr>
          <a:xfrm>
            <a:off x="8842351" y="1631896"/>
            <a:ext cx="2803170" cy="1754326"/>
          </a:xfrm>
          <a:prstGeom prst="rect">
            <a:avLst/>
          </a:prstGeom>
          <a:noFill/>
        </p:spPr>
        <p:txBody>
          <a:bodyPr wrap="square">
            <a:spAutoFit/>
          </a:bodyPr>
          <a:lstStyle/>
          <a:p>
            <a:r>
              <a:rPr lang="zh-CN" altLang="en-US" sz="1800" b="1" dirty="0">
                <a:solidFill>
                  <a:schemeClr val="tx1">
                    <a:lumMod val="50000"/>
                    <a:lumOff val="50000"/>
                  </a:schemeClr>
                </a:solidFill>
                <a:uFillTx/>
                <a:latin typeface="Papurus" charset="0"/>
                <a:ea typeface="微软雅黑" panose="020B0503020204020204" charset="-122"/>
              </a:rPr>
              <a:t>The background features a powerful contrast between the majestic, snow</a:t>
            </a:r>
            <a:r>
              <a:rPr lang="en-US" altLang="zh-CN" sz="1800" b="1" dirty="0">
                <a:solidFill>
                  <a:schemeClr val="tx1">
                    <a:lumMod val="50000"/>
                    <a:lumOff val="50000"/>
                  </a:schemeClr>
                </a:solidFill>
                <a:uFillTx/>
                <a:latin typeface="Papurus" charset="0"/>
                <a:ea typeface="微软雅黑" panose="020B0503020204020204" charset="-122"/>
              </a:rPr>
              <a:t>-</a:t>
            </a:r>
            <a:r>
              <a:rPr lang="zh-CN" altLang="en-US" sz="1800" b="1" dirty="0">
                <a:solidFill>
                  <a:schemeClr val="tx1">
                    <a:lumMod val="50000"/>
                    <a:lumOff val="50000"/>
                  </a:schemeClr>
                </a:solidFill>
                <a:uFillTx/>
                <a:latin typeface="Papurus" charset="0"/>
                <a:ea typeface="微软雅黑" panose="020B0503020204020204" charset="-122"/>
              </a:rPr>
              <a:t>covered mountains and white image of deforestation debris</a:t>
            </a:r>
            <a:r>
              <a:rPr lang="en-US" altLang="zh-CN" sz="1800" b="1" dirty="0">
                <a:solidFill>
                  <a:schemeClr val="tx1">
                    <a:lumMod val="50000"/>
                    <a:lumOff val="50000"/>
                  </a:schemeClr>
                </a:solidFill>
                <a:uFillTx/>
                <a:latin typeface="Papurus" charset="0"/>
                <a:ea typeface="微软雅黑" panose="020B0503020204020204" charset="-122"/>
              </a:rPr>
              <a:t>.</a:t>
            </a:r>
            <a:endParaRPr lang="zh-CN" altLang="en-US" dirty="0"/>
          </a:p>
        </p:txBody>
      </p:sp>
      <p:cxnSp>
        <p:nvCxnSpPr>
          <p:cNvPr id="27" name="Elbow Connector 84">
            <a:extLst>
              <a:ext uri="{FF2B5EF4-FFF2-40B4-BE49-F238E27FC236}">
                <a16:creationId xmlns:a16="http://schemas.microsoft.com/office/drawing/2014/main" id="{66C51D64-A798-4D69-99A8-513C21CD13CC}"/>
              </a:ext>
            </a:extLst>
          </p:cNvPr>
          <p:cNvCxnSpPr>
            <a:cxnSpLocks/>
          </p:cNvCxnSpPr>
          <p:nvPr>
            <p:custDataLst>
              <p:tags r:id="rId5"/>
            </p:custDataLst>
          </p:nvPr>
        </p:nvCxnSpPr>
        <p:spPr>
          <a:xfrm>
            <a:off x="7754815" y="1887415"/>
            <a:ext cx="976166" cy="277992"/>
          </a:xfrm>
          <a:prstGeom prst="bentConnector3">
            <a:avLst>
              <a:gd name="adj1" fmla="val 50000"/>
            </a:avLst>
          </a:prstGeom>
          <a:ln w="25400">
            <a:solidFill>
              <a:schemeClr val="tx1">
                <a:lumMod val="95000"/>
                <a:lumOff val="5000"/>
                <a:alpha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 name="标题 20">
            <a:extLst>
              <a:ext uri="{FF2B5EF4-FFF2-40B4-BE49-F238E27FC236}">
                <a16:creationId xmlns:a16="http://schemas.microsoft.com/office/drawing/2014/main" id="{9FFB9ADD-E77B-C929-44EB-8165F0461156}"/>
              </a:ext>
            </a:extLst>
          </p:cNvPr>
          <p:cNvSpPr>
            <a:spLocks noGrp="1"/>
          </p:cNvSpPr>
          <p:nvPr>
            <p:ph type="title"/>
          </p:nvPr>
        </p:nvSpPr>
        <p:spPr>
          <a:xfrm>
            <a:off x="180866" y="181308"/>
            <a:ext cx="10515600" cy="580806"/>
          </a:xfrm>
        </p:spPr>
        <p:txBody>
          <a:bodyPr/>
          <a:lstStyle/>
          <a:p>
            <a:r>
              <a:rPr lang="en-US" altLang="zh-CN" dirty="0"/>
              <a:t>Poster Design</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6104" y="2829129"/>
            <a:ext cx="8232775" cy="1568450"/>
          </a:xfrm>
          <a:prstGeom prst="rect">
            <a:avLst/>
          </a:prstGeom>
          <a:noFill/>
        </p:spPr>
        <p:txBody>
          <a:bodyPr wrap="none" rtlCol="0">
            <a:spAutoFit/>
          </a:bodyPr>
          <a:lstStyle/>
          <a:p>
            <a:pPr algn="ctr"/>
            <a:r>
              <a:rPr kumimoji="1" lang="en-US" altLang="zh-CN" sz="9600" b="1" dirty="0">
                <a:solidFill>
                  <a:srgbClr val="47ABB9"/>
                </a:solidFill>
                <a:latin typeface="微软雅黑" panose="020B0503020204020204" charset="-122"/>
                <a:ea typeface="微软雅黑" panose="020B0503020204020204" charset="-122"/>
                <a:cs typeface="微软雅黑" panose="020B0503020204020204" charset="-122"/>
              </a:rPr>
              <a:t>THANK YOU!</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877" y="1051673"/>
            <a:ext cx="4044875" cy="1478682"/>
          </a:xfrm>
          <a:prstGeom prst="rect">
            <a:avLst/>
          </a:prstGeom>
        </p:spPr>
      </p:pic>
      <p:sp>
        <p:nvSpPr>
          <p:cNvPr id="3" name="文本框 2"/>
          <p:cNvSpPr txBox="1"/>
          <p:nvPr/>
        </p:nvSpPr>
        <p:spPr>
          <a:xfrm>
            <a:off x="3192893" y="4696353"/>
            <a:ext cx="6259195" cy="1198880"/>
          </a:xfrm>
          <a:prstGeom prst="rect">
            <a:avLst/>
          </a:prstGeom>
          <a:noFill/>
        </p:spPr>
        <p:txBody>
          <a:bodyPr wrap="square" rtlCol="0">
            <a:spAutoFit/>
          </a:bodyPr>
          <a:lstStyle/>
          <a:p>
            <a:pPr algn="ctr"/>
            <a:r>
              <a:rPr lang="zh-CN" altLang="en-US" dirty="0">
                <a:ln/>
                <a:pattFill prst="dkUpDiag">
                  <a:fgClr>
                    <a:schemeClr val="bg1">
                      <a:lumMod val="50000"/>
                    </a:schemeClr>
                  </a:fgClr>
                  <a:bgClr>
                    <a:schemeClr val="tx1">
                      <a:lumMod val="75000"/>
                      <a:lumOff val="25000"/>
                    </a:schemeClr>
                  </a:bgClr>
                </a:pattFill>
              </a:rPr>
              <a:t> PPT Production：Jiang Hongyu &amp; Fan Hangtao</a:t>
            </a:r>
          </a:p>
          <a:p>
            <a:pPr algn="ctr"/>
            <a:r>
              <a:rPr lang="zh-CN" altLang="en-US" dirty="0">
                <a:ln/>
                <a:pattFill prst="dkUpDiag">
                  <a:fgClr>
                    <a:schemeClr val="bg1">
                      <a:lumMod val="50000"/>
                    </a:schemeClr>
                  </a:fgClr>
                  <a:bgClr>
                    <a:schemeClr val="tx1">
                      <a:lumMod val="75000"/>
                      <a:lumOff val="25000"/>
                    </a:schemeClr>
                  </a:bgClr>
                </a:pattFill>
              </a:rPr>
              <a:t> presentation &amp; PPT modification：He Mingyuan</a:t>
            </a:r>
          </a:p>
          <a:p>
            <a:pPr algn="ctr"/>
            <a:r>
              <a:rPr lang="zh-CN" altLang="en-US" dirty="0">
                <a:ln/>
                <a:pattFill prst="dkUpDiag">
                  <a:fgClr>
                    <a:schemeClr val="bg1">
                      <a:lumMod val="50000"/>
                    </a:schemeClr>
                  </a:fgClr>
                  <a:bgClr>
                    <a:schemeClr val="tx1">
                      <a:lumMod val="75000"/>
                      <a:lumOff val="25000"/>
                    </a:schemeClr>
                  </a:bgClr>
                </a:pattFill>
              </a:rPr>
              <a:t>Copywriting ：Chen Tianle</a:t>
            </a:r>
          </a:p>
          <a:p>
            <a:pPr algn="ctr"/>
            <a:r>
              <a:rPr lang="zh-CN" altLang="en-US" dirty="0">
                <a:ln/>
                <a:pattFill prst="dkUpDiag">
                  <a:fgClr>
                    <a:schemeClr val="bg1">
                      <a:lumMod val="50000"/>
                    </a:schemeClr>
                  </a:fgClr>
                  <a:bgClr>
                    <a:schemeClr val="tx1">
                      <a:lumMod val="75000"/>
                      <a:lumOff val="25000"/>
                    </a:schemeClr>
                  </a:bgClr>
                </a:pattFill>
              </a:rPr>
              <a:t>Poster Production：Sun Zhou</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4.39881889763781,&quot;top&quot;:150.30141732283465,&quot;width&quot;:790.029291338582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4.39881889763781,&quot;top&quot;:150.30141732283465,&quot;width&quot;:790.029291338582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4.39881889763781,&quot;top&quot;:150.30141732283465,&quot;width&quot;:790.029291338582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4.39881889763781,&quot;top&quot;:150.30141732283465,&quot;width&quot;:790.029291338582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78.4,&quot;left&quot;:84.39881889763781,&quot;top&quot;:150.30141732283465,&quot;width&quot;:790.0292913385827}"/>
</p:tagLst>
</file>

<file path=ppt/theme/theme1.xml><?xml version="1.0" encoding="utf-8"?>
<a:theme xmlns:a="http://schemas.openxmlformats.org/drawingml/2006/main" name="Office 主题">
  <a:themeElements>
    <a:clrScheme name="自定义 1367">
      <a:dk1>
        <a:sysClr val="windowText" lastClr="000000"/>
      </a:dk1>
      <a:lt1>
        <a:sysClr val="window" lastClr="FFFFFF"/>
      </a:lt1>
      <a:dk2>
        <a:srgbClr val="47ABB9"/>
      </a:dk2>
      <a:lt2>
        <a:srgbClr val="92CED6"/>
      </a:lt2>
      <a:accent1>
        <a:srgbClr val="92CED6"/>
      </a:accent1>
      <a:accent2>
        <a:srgbClr val="47ABB9"/>
      </a:accent2>
      <a:accent3>
        <a:srgbClr val="92CED6"/>
      </a:accent3>
      <a:accent4>
        <a:srgbClr val="47ABB9"/>
      </a:accent4>
      <a:accent5>
        <a:srgbClr val="92CED6"/>
      </a:accent5>
      <a:accent6>
        <a:srgbClr val="47ABB9"/>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270</Words>
  <Application>Microsoft Office PowerPoint</Application>
  <PresentationFormat>宽屏</PresentationFormat>
  <Paragraphs>31</Paragraphs>
  <Slides>5</Slides>
  <Notes>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vt:i4>
      </vt:variant>
    </vt:vector>
  </HeadingPairs>
  <TitlesOfParts>
    <vt:vector size="12" baseType="lpstr">
      <vt:lpstr>Papurus</vt:lpstr>
      <vt:lpstr>微软雅黑</vt:lpstr>
      <vt:lpstr>Arial</vt:lpstr>
      <vt:lpstr>Arial Black</vt:lpstr>
      <vt:lpstr>Calibri</vt:lpstr>
      <vt:lpstr>Times New Roman</vt:lpstr>
      <vt:lpstr>Office 主题</vt:lpstr>
      <vt:lpstr>PowerPoint 演示文稿</vt:lpstr>
      <vt:lpstr>Environmental Problems</vt:lpstr>
      <vt:lpstr>Address them!</vt:lpstr>
      <vt:lpstr>Poster Design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铭源 何</cp:lastModifiedBy>
  <cp:revision>54</cp:revision>
  <dcterms:created xsi:type="dcterms:W3CDTF">2015-05-05T08:02:00Z</dcterms:created>
  <dcterms:modified xsi:type="dcterms:W3CDTF">2024-12-08T15:53:28Z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